
<file path=[Content_Types].xml><?xml version="1.0" encoding="utf-8"?>
<Types xmlns="http://schemas.openxmlformats.org/package/2006/content-types"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8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0" Type="http://schemas.openxmlformats.org/officeDocument/2006/relationships/tags" Target="tags/tag16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indent="-228600">
              <a:spcAft>
                <a:spcPts val="1000"/>
              </a:spcAft>
              <a:defRPr spc="300"/>
            </a:lvl1pPr>
            <a:lvl2pPr indent="-228600">
              <a:defRPr spc="300"/>
            </a:lvl2pPr>
            <a:lvl3pPr indent="-228600">
              <a:defRPr spc="300"/>
            </a:lvl3pPr>
            <a:lvl4pPr indent="-228600">
              <a:defRPr spc="300"/>
            </a:lvl4pPr>
            <a:lvl5pPr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8" Type="http://schemas.openxmlformats.org/officeDocument/2006/relationships/theme" Target="../theme/theme2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/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/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bg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bg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</a:tabLst>
        <a:defRPr sz="1600" u="none" strike="noStrike" kern="1200" cap="none" spc="150" normalizeH="0" baseline="0">
          <a:solidFill>
            <a:schemeClr val="bg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bg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bg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bg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tags" Target="../tags/tag130.xml"/><Relationship Id="rId7" Type="http://schemas.openxmlformats.org/officeDocument/2006/relationships/tags" Target="../tags/tag129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image" Target="../media/image2.tiff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35.xml"/><Relationship Id="rId12" Type="http://schemas.openxmlformats.org/officeDocument/2006/relationships/tags" Target="../tags/tag134.xml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42.xml"/><Relationship Id="rId8" Type="http://schemas.openxmlformats.org/officeDocument/2006/relationships/tags" Target="../tags/tag141.xml"/><Relationship Id="rId7" Type="http://schemas.openxmlformats.org/officeDocument/2006/relationships/tags" Target="../tags/tag140.xml"/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7" Type="http://schemas.openxmlformats.org/officeDocument/2006/relationships/slideLayout" Target="../slideLayouts/slideLayout12.xml"/><Relationship Id="rId16" Type="http://schemas.openxmlformats.org/officeDocument/2006/relationships/tags" Target="../tags/tag149.xml"/><Relationship Id="rId15" Type="http://schemas.openxmlformats.org/officeDocument/2006/relationships/tags" Target="../tags/tag148.xml"/><Relationship Id="rId14" Type="http://schemas.openxmlformats.org/officeDocument/2006/relationships/tags" Target="../tags/tag147.xml"/><Relationship Id="rId13" Type="http://schemas.openxmlformats.org/officeDocument/2006/relationships/tags" Target="../tags/tag146.xml"/><Relationship Id="rId12" Type="http://schemas.openxmlformats.org/officeDocument/2006/relationships/tags" Target="../tags/tag145.xml"/><Relationship Id="rId11" Type="http://schemas.openxmlformats.org/officeDocument/2006/relationships/tags" Target="../tags/tag144.xml"/><Relationship Id="rId10" Type="http://schemas.openxmlformats.org/officeDocument/2006/relationships/tags" Target="../tags/tag143.xml"/><Relationship Id="rId1" Type="http://schemas.openxmlformats.org/officeDocument/2006/relationships/tags" Target="../tags/tag136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56.xml"/><Relationship Id="rId8" Type="http://schemas.openxmlformats.org/officeDocument/2006/relationships/tags" Target="../tags/tag155.xml"/><Relationship Id="rId7" Type="http://schemas.openxmlformats.org/officeDocument/2006/relationships/tags" Target="../tags/tag154.xml"/><Relationship Id="rId6" Type="http://schemas.openxmlformats.org/officeDocument/2006/relationships/tags" Target="../tags/tag153.xml"/><Relationship Id="rId5" Type="http://schemas.openxmlformats.org/officeDocument/2006/relationships/tags" Target="../tags/tag152.xml"/><Relationship Id="rId4" Type="http://schemas.openxmlformats.org/officeDocument/2006/relationships/tags" Target="../tags/tag151.xml"/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9" Type="http://schemas.openxmlformats.org/officeDocument/2006/relationships/slideLayout" Target="../slideLayouts/slideLayout12.xml"/><Relationship Id="rId18" Type="http://schemas.openxmlformats.org/officeDocument/2006/relationships/tags" Target="../tags/tag165.xml"/><Relationship Id="rId17" Type="http://schemas.openxmlformats.org/officeDocument/2006/relationships/tags" Target="../tags/tag164.xml"/><Relationship Id="rId16" Type="http://schemas.openxmlformats.org/officeDocument/2006/relationships/tags" Target="../tags/tag163.xml"/><Relationship Id="rId15" Type="http://schemas.openxmlformats.org/officeDocument/2006/relationships/tags" Target="../tags/tag162.xml"/><Relationship Id="rId14" Type="http://schemas.openxmlformats.org/officeDocument/2006/relationships/tags" Target="../tags/tag161.xml"/><Relationship Id="rId13" Type="http://schemas.openxmlformats.org/officeDocument/2006/relationships/tags" Target="../tags/tag160.xml"/><Relationship Id="rId12" Type="http://schemas.openxmlformats.org/officeDocument/2006/relationships/tags" Target="../tags/tag159.xml"/><Relationship Id="rId11" Type="http://schemas.openxmlformats.org/officeDocument/2006/relationships/tags" Target="../tags/tag158.xml"/><Relationship Id="rId10" Type="http://schemas.openxmlformats.org/officeDocument/2006/relationships/tags" Target="../tags/tag157.xml"/><Relationship Id="rId1" Type="http://schemas.openxmlformats.org/officeDocument/2006/relationships/tags" Target="../tags/tag15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Figure 3—data 2-(B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0" y="841375"/>
            <a:ext cx="6477000" cy="51816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图片 8" descr="Figure 3—data 2-(A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41375"/>
            <a:ext cx="6477000" cy="51816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5" name="文本框 34"/>
          <p:cNvSpPr txBox="1"/>
          <p:nvPr>
            <p:custDataLst>
              <p:tags r:id="rId3"/>
            </p:custDataLst>
          </p:nvPr>
        </p:nvSpPr>
        <p:spPr>
          <a:xfrm>
            <a:off x="266095" y="245427"/>
            <a:ext cx="22421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Western blot analyzed in Figure 3E</a:t>
            </a:r>
            <a:endParaRPr lang="en-US" altLang="zh-CN" sz="10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8" name="文本框 107"/>
          <p:cNvSpPr txBox="1"/>
          <p:nvPr>
            <p:custDataLst>
              <p:tags r:id="rId4"/>
            </p:custDataLst>
          </p:nvPr>
        </p:nvSpPr>
        <p:spPr>
          <a:xfrm>
            <a:off x="1840754" y="1668659"/>
            <a:ext cx="783590" cy="2787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000" b="1" dirty="0">
                <a:uFillTx/>
                <a:latin typeface="Times New Roman" panose="02020603050405020304" charset="0"/>
                <a:sym typeface="+mn-ea"/>
              </a:rPr>
              <a:t>PSTPIP2</a:t>
            </a:r>
            <a:endParaRPr lang="en-US" altLang="zh-CN" sz="1000" b="1" dirty="0">
              <a:solidFill>
                <a:schemeClr val="tx1"/>
              </a:solidFill>
              <a:uFillTx/>
              <a:latin typeface="Times New Roman" panose="02020603050405020304" charset="0"/>
            </a:endParaRPr>
          </a:p>
          <a:p>
            <a:endParaRPr lang="en-US" altLang="zh-CN" sz="1000" b="1" dirty="0"/>
          </a:p>
        </p:txBody>
      </p:sp>
      <p:sp>
        <p:nvSpPr>
          <p:cNvPr id="109" name="文本框 108"/>
          <p:cNvSpPr txBox="1"/>
          <p:nvPr>
            <p:custDataLst>
              <p:tags r:id="rId5"/>
            </p:custDataLst>
          </p:nvPr>
        </p:nvSpPr>
        <p:spPr>
          <a:xfrm>
            <a:off x="3966185" y="1702388"/>
            <a:ext cx="79692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 b="1" dirty="0">
                <a:latin typeface="Times New Roman" panose="02020603050405020304" charset="0"/>
                <a:cs typeface="Times New Roman" panose="02020603050405020304" charset="0"/>
              </a:rPr>
              <a:t>39KDa</a:t>
            </a:r>
            <a:endParaRPr lang="en-US" altLang="zh-CN" sz="10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3" name="文本框 112"/>
          <p:cNvSpPr txBox="1"/>
          <p:nvPr>
            <p:custDataLst>
              <p:tags r:id="rId6"/>
            </p:custDataLst>
          </p:nvPr>
        </p:nvSpPr>
        <p:spPr>
          <a:xfrm>
            <a:off x="9682472" y="1780015"/>
            <a:ext cx="79692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 b="1" dirty="0">
                <a:latin typeface="Times New Roman" panose="02020603050405020304" charset="0"/>
                <a:cs typeface="Times New Roman" panose="02020603050405020304" charset="0"/>
              </a:rPr>
              <a:t>42KDa</a:t>
            </a:r>
            <a:endParaRPr lang="en-US" altLang="zh-CN" sz="10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4" name="文本框 53"/>
          <p:cNvSpPr txBox="1"/>
          <p:nvPr>
            <p:custDataLst>
              <p:tags r:id="rId7"/>
            </p:custDataLst>
          </p:nvPr>
        </p:nvSpPr>
        <p:spPr>
          <a:xfrm>
            <a:off x="7656018" y="1851015"/>
            <a:ext cx="60642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 b="1" dirty="0">
                <a:solidFill>
                  <a:schemeClr val="tx1"/>
                </a:solidFill>
                <a:uFillTx/>
                <a:latin typeface="Times New Roman" panose="02020603050405020304" charset="0"/>
              </a:rPr>
              <a:t>β-actin</a:t>
            </a:r>
            <a:endParaRPr lang="en-US" altLang="zh-CN" sz="1000" b="1" dirty="0">
              <a:solidFill>
                <a:schemeClr val="tx1"/>
              </a:solidFill>
              <a:uFillTx/>
              <a:latin typeface="Times New Roman" panose="02020603050405020304" charset="0"/>
            </a:endParaRPr>
          </a:p>
        </p:txBody>
      </p:sp>
      <p:sp>
        <p:nvSpPr>
          <p:cNvPr id="346" name="文本框 345"/>
          <p:cNvSpPr txBox="1"/>
          <p:nvPr>
            <p:custDataLst>
              <p:tags r:id="rId8"/>
            </p:custDataLst>
          </p:nvPr>
        </p:nvSpPr>
        <p:spPr>
          <a:xfrm rot="18420000">
            <a:off x="2379345" y="2550795"/>
            <a:ext cx="930275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PSTPIP2-cKI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+AAI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47" name="文本框 346"/>
          <p:cNvSpPr txBox="1"/>
          <p:nvPr>
            <p:custDataLst>
              <p:tags r:id="rId9"/>
            </p:custDataLst>
          </p:nvPr>
        </p:nvSpPr>
        <p:spPr>
          <a:xfrm rot="18480000">
            <a:off x="2974340" y="2588895"/>
            <a:ext cx="1033145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PSTPIP2-cKI</a:t>
            </a:r>
            <a:endParaRPr kumimoji="0" lang="zh-CN" altLang="en-US" sz="1000" b="0" i="0" u="none" strike="noStrike" kern="1200" cap="none" spc="0" normalizeH="0" baseline="30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+SI+AAI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10"/>
            </p:custDataLst>
          </p:nvPr>
        </p:nvSpPr>
        <p:spPr>
          <a:xfrm rot="18420000">
            <a:off x="8021320" y="2705735"/>
            <a:ext cx="930275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PSTPIP2-cKI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+AAI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11"/>
            </p:custDataLst>
          </p:nvPr>
        </p:nvSpPr>
        <p:spPr>
          <a:xfrm rot="18480000">
            <a:off x="8658860" y="2699385"/>
            <a:ext cx="1033145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PSTPIP2-cKI</a:t>
            </a:r>
            <a:endParaRPr kumimoji="0" lang="zh-CN" altLang="en-US" sz="1000" b="0" i="0" u="none" strike="noStrike" kern="1200" cap="none" spc="0" normalizeH="0" baseline="30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+SI+AAI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98065" y="6022975"/>
            <a:ext cx="5861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(A)</a:t>
            </a:r>
            <a:endParaRPr lang="en-US" altLang="zh-CN"/>
          </a:p>
        </p:txBody>
      </p:sp>
      <p:sp>
        <p:nvSpPr>
          <p:cNvPr id="3" name="文本框 2"/>
          <p:cNvSpPr txBox="1"/>
          <p:nvPr>
            <p:custDataLst>
              <p:tags r:id="rId12"/>
            </p:custDataLst>
          </p:nvPr>
        </p:nvSpPr>
        <p:spPr>
          <a:xfrm>
            <a:off x="8882380" y="6022975"/>
            <a:ext cx="5861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(B)</a:t>
            </a:r>
            <a:endParaRPr lang="en-US" altLang="zh-CN"/>
          </a:p>
        </p:txBody>
      </p:sp>
    </p:spTree>
    <p:custDataLst>
      <p:tags r:id="rId1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>
            <p:custDataLst>
              <p:tags r:id="rId1"/>
            </p:custDataLst>
          </p:nvPr>
        </p:nvSpPr>
        <p:spPr>
          <a:xfrm>
            <a:off x="627129" y="296354"/>
            <a:ext cx="22421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Western blot analyzed in Figure 3I</a:t>
            </a:r>
            <a:endParaRPr lang="en-US" altLang="zh-CN" sz="10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" name="图片 4" descr="kim-1-2 m, pst-e-m,pst-a-m 2022-09-29 23h12m06s(Chemiluminescence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93420"/>
            <a:ext cx="6477000" cy="51816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图片 5" descr="actin6 m,pst-e-m,pst-a-m 2022-10-01 23h51m26s(Chemiluminescence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693420"/>
            <a:ext cx="6477000" cy="51816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7" name="文本框 51"/>
          <p:cNvSpPr txBox="1"/>
          <p:nvPr>
            <p:custDataLst>
              <p:tags r:id="rId4"/>
            </p:custDataLst>
          </p:nvPr>
        </p:nvSpPr>
        <p:spPr>
          <a:xfrm>
            <a:off x="1677542" y="1542849"/>
            <a:ext cx="6197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 b="1" dirty="0">
                <a:solidFill>
                  <a:schemeClr val="tx1"/>
                </a:solidFill>
                <a:uFillTx/>
                <a:latin typeface="Times New Roman" panose="02020603050405020304" charset="0"/>
              </a:rPr>
              <a:t>KIM-1</a:t>
            </a:r>
            <a:endParaRPr lang="en-US" altLang="zh-CN" sz="1000" b="1" dirty="0">
              <a:solidFill>
                <a:schemeClr val="tx1"/>
              </a:solidFill>
              <a:uFillTx/>
              <a:latin typeface="Times New Roman" panose="02020603050405020304" charset="0"/>
            </a:endParaRPr>
          </a:p>
        </p:txBody>
      </p:sp>
      <p:sp>
        <p:nvSpPr>
          <p:cNvPr id="118" name="文本框 117"/>
          <p:cNvSpPr txBox="1"/>
          <p:nvPr>
            <p:custDataLst>
              <p:tags r:id="rId5"/>
            </p:custDataLst>
          </p:nvPr>
        </p:nvSpPr>
        <p:spPr>
          <a:xfrm>
            <a:off x="3788533" y="1451983"/>
            <a:ext cx="79692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 b="1" dirty="0">
                <a:latin typeface="Times New Roman" panose="02020603050405020304" charset="0"/>
                <a:cs typeface="Times New Roman" panose="02020603050405020304" charset="0"/>
              </a:rPr>
              <a:t>39KDa</a:t>
            </a:r>
            <a:endParaRPr lang="en-US" altLang="zh-CN" sz="10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2" name="文本框 53"/>
          <p:cNvSpPr txBox="1"/>
          <p:nvPr>
            <p:custDataLst>
              <p:tags r:id="rId6"/>
            </p:custDataLst>
          </p:nvPr>
        </p:nvSpPr>
        <p:spPr>
          <a:xfrm>
            <a:off x="7577610" y="1697355"/>
            <a:ext cx="60642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 b="1" dirty="0">
                <a:solidFill>
                  <a:schemeClr val="tx1"/>
                </a:solidFill>
                <a:uFillTx/>
                <a:latin typeface="Times New Roman" panose="02020603050405020304" charset="0"/>
              </a:rPr>
              <a:t>β-actin</a:t>
            </a:r>
            <a:endParaRPr lang="en-US" altLang="zh-CN" sz="1000" b="1" dirty="0">
              <a:solidFill>
                <a:schemeClr val="tx1"/>
              </a:solidFill>
              <a:uFillTx/>
              <a:latin typeface="Times New Roman" panose="02020603050405020304" charset="0"/>
            </a:endParaRPr>
          </a:p>
        </p:txBody>
      </p:sp>
      <p:sp>
        <p:nvSpPr>
          <p:cNvPr id="123" name="文本框 122"/>
          <p:cNvSpPr txBox="1"/>
          <p:nvPr>
            <p:custDataLst>
              <p:tags r:id="rId7"/>
            </p:custDataLst>
          </p:nvPr>
        </p:nvSpPr>
        <p:spPr>
          <a:xfrm>
            <a:off x="9596126" y="1697672"/>
            <a:ext cx="79692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 b="1" dirty="0">
                <a:latin typeface="Times New Roman" panose="02020603050405020304" charset="0"/>
                <a:cs typeface="Times New Roman" panose="02020603050405020304" charset="0"/>
              </a:rPr>
              <a:t>42KDa</a:t>
            </a:r>
            <a:endParaRPr lang="en-US" altLang="zh-CN" sz="10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86" name="文本框 385"/>
          <p:cNvSpPr txBox="1"/>
          <p:nvPr>
            <p:custDataLst>
              <p:tags r:id="rId8"/>
            </p:custDataLst>
          </p:nvPr>
        </p:nvSpPr>
        <p:spPr>
          <a:xfrm rot="18420000">
            <a:off x="2542540" y="2279015"/>
            <a:ext cx="930275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PSTPIP2-cKI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+AAI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87" name="文本框 386"/>
          <p:cNvSpPr txBox="1"/>
          <p:nvPr>
            <p:custDataLst>
              <p:tags r:id="rId9"/>
            </p:custDataLst>
          </p:nvPr>
        </p:nvSpPr>
        <p:spPr>
          <a:xfrm rot="18360000">
            <a:off x="2174875" y="2226310"/>
            <a:ext cx="616585" cy="245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FF</a:t>
            </a: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+AAI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88" name="文本框 387"/>
          <p:cNvSpPr txBox="1"/>
          <p:nvPr>
            <p:custDataLst>
              <p:tags r:id="rId10"/>
            </p:custDataLst>
          </p:nvPr>
        </p:nvSpPr>
        <p:spPr>
          <a:xfrm rot="18480000">
            <a:off x="2950845" y="2272665"/>
            <a:ext cx="1033145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PSTPIP2-cKI</a:t>
            </a:r>
            <a:endParaRPr kumimoji="0" lang="zh-CN" altLang="en-US" sz="1000" b="0" i="0" u="none" strike="noStrike" kern="1200" cap="none" spc="0" normalizeH="0" baseline="30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+SI+AAI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11"/>
            </p:custDataLst>
          </p:nvPr>
        </p:nvSpPr>
        <p:spPr>
          <a:xfrm rot="18420000">
            <a:off x="8321040" y="2364105"/>
            <a:ext cx="930275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PSTPIP2-cKI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+AAI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2"/>
            </p:custDataLst>
          </p:nvPr>
        </p:nvSpPr>
        <p:spPr>
          <a:xfrm rot="18360000">
            <a:off x="7953375" y="2311400"/>
            <a:ext cx="616585" cy="245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FF</a:t>
            </a: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+AAI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13"/>
            </p:custDataLst>
          </p:nvPr>
        </p:nvSpPr>
        <p:spPr>
          <a:xfrm rot="18480000">
            <a:off x="8729345" y="2357755"/>
            <a:ext cx="1033145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PSTPIP2-cKI</a:t>
            </a:r>
            <a:endParaRPr kumimoji="0" lang="zh-CN" altLang="en-US" sz="1000" b="0" i="0" u="none" strike="noStrike" kern="1200" cap="none" spc="0" normalizeH="0" baseline="30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+SI+AAI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14"/>
            </p:custDataLst>
          </p:nvPr>
        </p:nvSpPr>
        <p:spPr>
          <a:xfrm>
            <a:off x="2298065" y="5875020"/>
            <a:ext cx="5861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(C)</a:t>
            </a:r>
            <a:endParaRPr lang="en-US" altLang="zh-CN"/>
          </a:p>
        </p:txBody>
      </p:sp>
      <p:sp>
        <p:nvSpPr>
          <p:cNvPr id="3" name="文本框 2"/>
          <p:cNvSpPr txBox="1"/>
          <p:nvPr>
            <p:custDataLst>
              <p:tags r:id="rId15"/>
            </p:custDataLst>
          </p:nvPr>
        </p:nvSpPr>
        <p:spPr>
          <a:xfrm>
            <a:off x="8639175" y="5875020"/>
            <a:ext cx="5861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(D)</a:t>
            </a:r>
            <a:endParaRPr lang="en-US" altLang="zh-CN"/>
          </a:p>
        </p:txBody>
      </p:sp>
    </p:spTree>
    <p:custDataLst>
      <p:tags r:id="rId16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46"/>
          <p:cNvSpPr txBox="1"/>
          <p:nvPr>
            <p:custDataLst>
              <p:tags r:id="rId1"/>
            </p:custDataLst>
          </p:nvPr>
        </p:nvSpPr>
        <p:spPr>
          <a:xfrm>
            <a:off x="201626" y="285484"/>
            <a:ext cx="22421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Western blot analyzed in Figure 3M</a:t>
            </a:r>
            <a:endParaRPr lang="en-US" altLang="zh-CN" sz="10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图片 3" descr="caspase3-5 m,pst-e-m,pst-a-m 2022-10-06 23h02m45s(Chemiluminescence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2810"/>
            <a:ext cx="6477000" cy="51816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图片 4" descr="actin4 m,pst-e-m,pst-a-m 2022-10-04 22h47m59s(Chemiluminescence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892810"/>
            <a:ext cx="6477000" cy="51816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4" name="文本框 53"/>
          <p:cNvSpPr txBox="1"/>
          <p:nvPr>
            <p:custDataLst>
              <p:tags r:id="rId4"/>
            </p:custDataLst>
          </p:nvPr>
        </p:nvSpPr>
        <p:spPr>
          <a:xfrm>
            <a:off x="7301865" y="1758950"/>
            <a:ext cx="6134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 b="1" dirty="0">
                <a:solidFill>
                  <a:schemeClr val="tx1"/>
                </a:solidFill>
                <a:uFillTx/>
                <a:latin typeface="Times New Roman" panose="02020603050405020304" charset="0"/>
              </a:rPr>
              <a:t>β-actin</a:t>
            </a:r>
            <a:endParaRPr lang="en-US" altLang="zh-CN" sz="1000" b="1" dirty="0">
              <a:solidFill>
                <a:schemeClr val="tx1"/>
              </a:solidFill>
              <a:uFillTx/>
              <a:latin typeface="Times New Roman" panose="02020603050405020304" charset="0"/>
            </a:endParaRPr>
          </a:p>
        </p:txBody>
      </p:sp>
      <p:sp>
        <p:nvSpPr>
          <p:cNvPr id="126" name="文本框 51"/>
          <p:cNvSpPr txBox="1"/>
          <p:nvPr>
            <p:custDataLst>
              <p:tags r:id="rId5"/>
            </p:custDataLst>
          </p:nvPr>
        </p:nvSpPr>
        <p:spPr>
          <a:xfrm>
            <a:off x="1275080" y="2139315"/>
            <a:ext cx="12319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 b="1" dirty="0">
                <a:solidFill>
                  <a:schemeClr val="tx1"/>
                </a:solidFill>
                <a:uFillTx/>
                <a:latin typeface="Times New Roman" panose="02020603050405020304" charset="0"/>
              </a:rPr>
              <a:t>Cleaved-caspase3</a:t>
            </a:r>
            <a:endParaRPr lang="en-US" altLang="zh-CN" sz="1000" b="1" dirty="0">
              <a:solidFill>
                <a:schemeClr val="tx1"/>
              </a:solidFill>
              <a:uFillTx/>
              <a:latin typeface="Times New Roman" panose="02020603050405020304" charset="0"/>
            </a:endParaRPr>
          </a:p>
        </p:txBody>
      </p:sp>
      <p:sp>
        <p:nvSpPr>
          <p:cNvPr id="127" name="文本框 126"/>
          <p:cNvSpPr txBox="1"/>
          <p:nvPr>
            <p:custDataLst>
              <p:tags r:id="rId6"/>
            </p:custDataLst>
          </p:nvPr>
        </p:nvSpPr>
        <p:spPr>
          <a:xfrm>
            <a:off x="3857625" y="2139294"/>
            <a:ext cx="79692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 b="1" dirty="0">
                <a:latin typeface="Times New Roman" panose="02020603050405020304" charset="0"/>
                <a:cs typeface="Times New Roman" panose="02020603050405020304" charset="0"/>
              </a:rPr>
              <a:t>17KDa</a:t>
            </a:r>
            <a:endParaRPr lang="en-US" altLang="zh-CN" sz="10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0" name="文本框 129"/>
          <p:cNvSpPr txBox="1"/>
          <p:nvPr>
            <p:custDataLst>
              <p:tags r:id="rId7"/>
            </p:custDataLst>
          </p:nvPr>
        </p:nvSpPr>
        <p:spPr>
          <a:xfrm>
            <a:off x="9220200" y="1759267"/>
            <a:ext cx="79692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 b="1" dirty="0">
                <a:latin typeface="Times New Roman" panose="02020603050405020304" charset="0"/>
                <a:cs typeface="Times New Roman" panose="02020603050405020304" charset="0"/>
              </a:rPr>
              <a:t>42KDa</a:t>
            </a:r>
            <a:endParaRPr lang="en-US" altLang="zh-CN" sz="10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1"/>
          <p:cNvSpPr txBox="1"/>
          <p:nvPr>
            <p:custDataLst>
              <p:tags r:id="rId8"/>
            </p:custDataLst>
          </p:nvPr>
        </p:nvSpPr>
        <p:spPr>
          <a:xfrm>
            <a:off x="1727835" y="1758950"/>
            <a:ext cx="71628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 b="1" dirty="0">
                <a:solidFill>
                  <a:schemeClr val="tx1"/>
                </a:solidFill>
                <a:uFillTx/>
                <a:latin typeface="Times New Roman" panose="02020603050405020304" charset="0"/>
              </a:rPr>
              <a:t>caspase3</a:t>
            </a:r>
            <a:endParaRPr lang="en-US" altLang="zh-CN" sz="1000" b="1" dirty="0">
              <a:solidFill>
                <a:schemeClr val="tx1"/>
              </a:solidFill>
              <a:uFillTx/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3857625" y="1758929"/>
            <a:ext cx="79692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 b="1" dirty="0">
                <a:latin typeface="Times New Roman" panose="02020603050405020304" charset="0"/>
                <a:cs typeface="Times New Roman" panose="02020603050405020304" charset="0"/>
              </a:rPr>
              <a:t>32KDa</a:t>
            </a:r>
            <a:endParaRPr lang="en-US" altLang="zh-CN" sz="10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11" name="文本框 410"/>
          <p:cNvSpPr txBox="1"/>
          <p:nvPr>
            <p:custDataLst>
              <p:tags r:id="rId10"/>
            </p:custDataLst>
          </p:nvPr>
        </p:nvSpPr>
        <p:spPr>
          <a:xfrm rot="18420000">
            <a:off x="2775585" y="2814320"/>
            <a:ext cx="704215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PSTPIP2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-cKI+AAI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412" name="文本框 411"/>
          <p:cNvSpPr txBox="1"/>
          <p:nvPr>
            <p:custDataLst>
              <p:tags r:id="rId11"/>
            </p:custDataLst>
          </p:nvPr>
        </p:nvSpPr>
        <p:spPr>
          <a:xfrm rot="18360000">
            <a:off x="2329815" y="2872740"/>
            <a:ext cx="616585" cy="245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FF</a:t>
            </a: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+AAI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413" name="文本框 412"/>
          <p:cNvSpPr txBox="1"/>
          <p:nvPr>
            <p:custDataLst>
              <p:tags r:id="rId12"/>
            </p:custDataLst>
          </p:nvPr>
        </p:nvSpPr>
        <p:spPr>
          <a:xfrm rot="18480000">
            <a:off x="3163570" y="2790825"/>
            <a:ext cx="882015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PSTPIP2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-cKI+SI+AAI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3"/>
            </p:custDataLst>
          </p:nvPr>
        </p:nvSpPr>
        <p:spPr>
          <a:xfrm rot="18420000">
            <a:off x="8124825" y="2572385"/>
            <a:ext cx="704215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PSTPIP2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-cKI+AAI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14"/>
            </p:custDataLst>
          </p:nvPr>
        </p:nvSpPr>
        <p:spPr>
          <a:xfrm rot="18360000">
            <a:off x="7679055" y="2630805"/>
            <a:ext cx="616585" cy="245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FF</a:t>
            </a: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+AAI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5"/>
            </p:custDataLst>
          </p:nvPr>
        </p:nvSpPr>
        <p:spPr>
          <a:xfrm rot="18480000">
            <a:off x="8512810" y="2548890"/>
            <a:ext cx="882015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PSTPIP2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-cKI+SI+AAI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16"/>
            </p:custDataLst>
          </p:nvPr>
        </p:nvSpPr>
        <p:spPr>
          <a:xfrm>
            <a:off x="2332355" y="6074410"/>
            <a:ext cx="5861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(E)</a:t>
            </a:r>
            <a:endParaRPr lang="en-US" altLang="zh-CN"/>
          </a:p>
        </p:txBody>
      </p:sp>
      <p:sp>
        <p:nvSpPr>
          <p:cNvPr id="3" name="文本框 2"/>
          <p:cNvSpPr txBox="1"/>
          <p:nvPr>
            <p:custDataLst>
              <p:tags r:id="rId17"/>
            </p:custDataLst>
          </p:nvPr>
        </p:nvSpPr>
        <p:spPr>
          <a:xfrm>
            <a:off x="8796655" y="6074410"/>
            <a:ext cx="5861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(F)</a:t>
            </a:r>
            <a:endParaRPr lang="en-US" altLang="zh-CN"/>
          </a:p>
        </p:txBody>
      </p:sp>
    </p:spTree>
    <p:custDataLst>
      <p:tags r:id="rId18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5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5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5"/>
  <p:tag name="KSO_WM_TEMPLATE_MASTER_TYPE" val="0"/>
  <p:tag name="KSO_WM_TEMPLATE_COLOR_TYPE" val="1"/>
  <p:tag name="KSO_WM_UNIT_SHOW_EDIT_AREA_INDICATION" val="1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  <p:tag name="KSO_WM_DIAGRAM_VIRTUALLY_FRAME" val="{&quot;height&quot;:138.57775012462136,&quot;left&quot;:118.29125984251968,&quot;top&quot;:131.39047244094488,&quot;width&quot;:706.8581102362205}"/>
</p:tagLst>
</file>

<file path=ppt/tags/tag127.xml><?xml version="1.0" encoding="utf-8"?>
<p:tagLst xmlns:p="http://schemas.openxmlformats.org/presentationml/2006/main">
  <p:tag name="KSO_WM_BEAUTIFY_FLAG" val=""/>
  <p:tag name="KSO_WM_DIAGRAM_VIRTUALLY_FRAME" val="{&quot;height&quot;:138.57775012462136,&quot;left&quot;:118.29125984251968,&quot;top&quot;:131.39047244094488,&quot;width&quot;:706.8581102362205}"/>
</p:tagLst>
</file>

<file path=ppt/tags/tag128.xml><?xml version="1.0" encoding="utf-8"?>
<p:tagLst xmlns:p="http://schemas.openxmlformats.org/presentationml/2006/main">
  <p:tag name="KSO_WM_BEAUTIFY_FLAG" val=""/>
  <p:tag name="KSO_WM_DIAGRAM_VIRTUALLY_FRAME" val="{&quot;height&quot;:138.57775012462136,&quot;left&quot;:118.29125984251968,&quot;top&quot;:131.39047244094488,&quot;width&quot;:706.8581102362205}"/>
</p:tagLst>
</file>

<file path=ppt/tags/tag129.xml><?xml version="1.0" encoding="utf-8"?>
<p:tagLst xmlns:p="http://schemas.openxmlformats.org/presentationml/2006/main">
  <p:tag name="KSO_WM_BEAUTIFY_FLAG" val=""/>
  <p:tag name="KSO_WM_DIAGRAM_VIRTUALLY_FRAME" val="{&quot;height&quot;:138.57775012462136,&quot;left&quot;:118.29125984251968,&quot;top&quot;:131.39047244094488,&quot;width&quot;:706.8581102362205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BEAUTIFY_FLAG" val=""/>
  <p:tag name="KSO_WM_DIAGRAM_VIRTUALLY_FRAME" val="{&quot;height&quot;:138.57775012462136,&quot;left&quot;:118.29125984251968,&quot;top&quot;:131.39047244094488,&quot;width&quot;:706.8581102362205}"/>
</p:tagLst>
</file>

<file path=ppt/tags/tag131.xml><?xml version="1.0" encoding="utf-8"?>
<p:tagLst xmlns:p="http://schemas.openxmlformats.org/presentationml/2006/main">
  <p:tag name="KSO_WM_BEAUTIFY_FLAG" val=""/>
  <p:tag name="KSO_WM_DIAGRAM_VIRTUALLY_FRAME" val="{&quot;height&quot;:138.57775012462136,&quot;left&quot;:118.29125984251968,&quot;top&quot;:131.39047244094488,&quot;width&quot;:706.8581102362205}"/>
</p:tagLst>
</file>

<file path=ppt/tags/tag132.xml><?xml version="1.0" encoding="utf-8"?>
<p:tagLst xmlns:p="http://schemas.openxmlformats.org/presentationml/2006/main">
  <p:tag name="KSO_WM_BEAUTIFY_FLAG" val=""/>
  <p:tag name="KSO_WM_DIAGRAM_VIRTUALLY_FRAME" val="{&quot;height&quot;:138.57775012462136,&quot;left&quot;:118.29125984251968,&quot;top&quot;:131.39047244094488,&quot;width&quot;:706.8581102362205}"/>
</p:tagLst>
</file>

<file path=ppt/tags/tag133.xml><?xml version="1.0" encoding="utf-8"?>
<p:tagLst xmlns:p="http://schemas.openxmlformats.org/presentationml/2006/main">
  <p:tag name="KSO_WM_BEAUTIFY_FLAG" val=""/>
  <p:tag name="KSO_WM_DIAGRAM_VIRTUALLY_FRAME" val="{&quot;height&quot;:138.57775012462136,&quot;left&quot;:118.29125984251968,&quot;top&quot;:131.39047244094488,&quot;width&quot;:706.8581102362205}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SLIDE_ID" val="custom20205175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5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SLIDE_ID" val="custom20205175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5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6.xml><?xml version="1.0" encoding="utf-8"?>
<p:tagLst xmlns:p="http://schemas.openxmlformats.org/presentationml/2006/main">
  <p:tag name="COMMONDATA" val="eyJoZGlkIjoiYjk5ODM0YmMxOWJiYWQyNDU4MGIzYWRmYTA0ZmI5NDcifQ=="/>
  <p:tag name="KSO_WPP_MARK_KEY" val="8a5a3737-f3d6-46c3-8c46-00255c63c809"/>
  <p:tag name="commondata" val="eyJoZGlkIjoiNjI3NjgwNWU1ZGZmMjljYjg2MDY5MTNlOWQzYTBjYTcifQ==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空白演示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434</Words>
  <Application>WPS 演示</Application>
  <PresentationFormat>宽屏</PresentationFormat>
  <Paragraphs>91</Paragraphs>
  <Slides>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了尘</cp:lastModifiedBy>
  <cp:revision>180</cp:revision>
  <dcterms:created xsi:type="dcterms:W3CDTF">2019-06-19T02:08:00Z</dcterms:created>
  <dcterms:modified xsi:type="dcterms:W3CDTF">2024-02-27T16:36:19Z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ICV">
    <vt:lpwstr>9A434293C7EC4F39AEBA0570CBA8125C_13</vt:lpwstr>
  </property>
</Properties>
</file>